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14"/>
  </p:notes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438" r:id="rId11"/>
    <p:sldId id="258" r:id="rId12"/>
    <p:sldId id="259" r:id="rId13"/>
  </p:sldIdLst>
  <p:sldSz cx="12192000" cy="6858000"/>
  <p:notesSz cx="6797675" cy="9926638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IBM Plex Sans" panose="020B0503050203000203" pitchFamily="34" charset="0"/>
      <p:regular r:id="rId21"/>
      <p:bold r:id="rId22"/>
      <p:italic r:id="rId23"/>
      <p:boldItalic r:id="rId24"/>
    </p:embeddedFont>
    <p:embeddedFont>
      <p:font typeface="IBM Plex Sans Medium" panose="020B0603050203000203" pitchFamily="34" charset="0"/>
      <p:regular r:id="rId25"/>
      <p:italic r:id="rId26"/>
    </p:embeddedFont>
    <p:embeddedFont>
      <p:font typeface="IBM Plex Sans SemiBold" panose="020B0703050203000203" pitchFamily="3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Roboto Regular" panose="020B0604020202020204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96" y="1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presProps" Target="presProp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svg>
</file>

<file path=ppt/media/image15.png>
</file>

<file path=ppt/media/image16.svg>
</file>

<file path=ppt/media/image19.png>
</file>

<file path=ppt/media/image2.svg>
</file>

<file path=ppt/media/image20.svg>
</file>

<file path=ppt/media/image21.svg>
</file>

<file path=ppt/media/image22.pn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E9A33-DAEE-4982-9EC7-6DBE0A5289A2}" type="datetimeFigureOut">
              <a:rPr lang="sv-SE" smtClean="0"/>
              <a:t>2021-10-29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94939C-3B99-4191-8493-9B0E3EB00A80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28685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48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8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svg"/><Relationship Id="rId4" Type="http://schemas.openxmlformats.org/officeDocument/2006/relationships/image" Target="../media/image1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svg"/><Relationship Id="rId4" Type="http://schemas.openxmlformats.org/officeDocument/2006/relationships/image" Target="../media/image1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2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545E9DB-DC50-7342-8568-01FCEF25F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/>
              <a:t>Session Title goes here</a:t>
            </a:r>
            <a:endParaRPr lang="en-US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tx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tx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tx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Organization/business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5045456-9364-3744-9DC8-E052C3FFA4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4091" y="476515"/>
            <a:ext cx="3816900" cy="111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sv-SE" altLang="en-US"/>
              <a:t>Klicka här för att ändra mall för rubrikformat</a:t>
            </a:r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4E4AA1-C144-0540-AECB-C680C144BB1D}"/>
              </a:ext>
            </a:extLst>
          </p:cNvPr>
          <p:cNvSpPr txBox="1"/>
          <p:nvPr/>
        </p:nvSpPr>
        <p:spPr>
          <a:xfrm>
            <a:off x="252505" y="6380000"/>
            <a:ext cx="1960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b="0" i="0">
                <a:latin typeface="IBM Plex Sans" panose="020B0503050203000203" pitchFamily="34" charset="77"/>
              </a:rPr>
              <a:t>#PASSDataCommunitySummit</a:t>
            </a:r>
            <a:endParaRPr lang="en-US" sz="1000" b="0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This is a breaker page, it can be used to split topics or highlight something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8274F9A-03C3-B947-B505-F6FBDE723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87406" y="6063015"/>
            <a:ext cx="2175119" cy="54743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5B149A3-103E-9F41-BBFC-73773E0A10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87406" y="6063015"/>
            <a:ext cx="2175119" cy="5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sv-SE" altLang="en-US"/>
              <a:t>Klicka här för att ändra mall för rubrikformat</a:t>
            </a:r>
            <a:endParaRPr lang="en-US" altLang="en-US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1A99823B-0163-2D49-8792-235474B6B2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87406" y="6063015"/>
            <a:ext cx="2175119" cy="54743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1D4DA3A-B6D3-D244-B4C5-B9FE9AE472C5}"/>
              </a:ext>
            </a:extLst>
          </p:cNvPr>
          <p:cNvSpPr txBox="1"/>
          <p:nvPr/>
        </p:nvSpPr>
        <p:spPr>
          <a:xfrm>
            <a:off x="252505" y="6380000"/>
            <a:ext cx="1960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b="0" i="0">
                <a:latin typeface="IBM Plex Sans" panose="020B0503050203000203" pitchFamily="34" charset="77"/>
              </a:rPr>
              <a:t>#PASSDataCommunitySummit</a:t>
            </a:r>
            <a:endParaRPr lang="en-US" sz="1000" b="0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8597335-ABC9-0B4A-B61C-1004ADB16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2175119" cy="54743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E587B9A9-4C3E-3845-AB07-EBE78DF579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2175119" cy="5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B6DC49B-235E-554D-ADFC-9C5BF66A6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8995" y="1455909"/>
            <a:ext cx="7674011" cy="2232439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2A46B59-5A54-F54A-8848-EFE347C01B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87406" y="6063015"/>
            <a:ext cx="2175119" cy="5474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885C3D-B473-8642-9582-466EB79B8AF3}"/>
              </a:ext>
            </a:extLst>
          </p:cNvPr>
          <p:cNvSpPr txBox="1"/>
          <p:nvPr/>
        </p:nvSpPr>
        <p:spPr>
          <a:xfrm>
            <a:off x="252505" y="6380000"/>
            <a:ext cx="1960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b="0" i="0">
                <a:latin typeface="IBM Plex Sans" panose="020B0503050203000203" pitchFamily="34" charset="77"/>
              </a:rPr>
              <a:t>#PASSDataCommunitySummit</a:t>
            </a:r>
            <a:endParaRPr lang="en-US" sz="1000" b="0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252505" y="6380000"/>
            <a:ext cx="1960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b="0" i="0">
                <a:latin typeface="IBM Plex Sans" panose="020B0503050203000203" pitchFamily="34" charset="77"/>
              </a:rPr>
              <a:t>#PASSDataCommunitySummit</a:t>
            </a:r>
            <a:endParaRPr lang="en-US" sz="1000" b="0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/>
              <a:t>Click to edit Master title style</a:t>
            </a:r>
            <a:endParaRPr lang="en-US" alt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D493951-5787-B941-B94D-D4354F5F18A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87406" y="6063015"/>
            <a:ext cx="2175119" cy="5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25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F36A36B-3AFB-DC4E-91CA-163E3E8617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/>
              <a:t>Session Title goes here</a:t>
            </a:r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tx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tx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tx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Organization/business</a:t>
            </a: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72AE86F4-4365-C946-9629-FDB50D0049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4091" y="476515"/>
            <a:ext cx="3816900" cy="1110371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C4681665-1409-D84B-819F-5615874E24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323406" y="363790"/>
            <a:ext cx="4582354" cy="623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eaker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FirstName</a:t>
            </a:r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sv-SE"/>
              <a:t>Klicka på ikonen för att lägga till en bild</a:t>
            </a:r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Contact/social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83942E-FEFF-F941-94A5-4AC5E629D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400712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Font typeface="Arial" panose="020B0604020202020204" pitchFamily="34" charset="0"/>
              <a:buChar char="•"/>
              <a:defRPr sz="2400" b="0" i="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err="1"/>
              <a:t>SecondName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err="1">
                <a:solidFill>
                  <a:schemeClr val="bg1"/>
                </a:solidFill>
                <a:latin typeface="IBM Plex Sans" panose="020B0503050203000203" pitchFamily="34" charset="77"/>
              </a:rPr>
              <a:t>www.PASSDataCommunitySummit.com</a:t>
            </a:r>
            <a:r>
              <a:rPr lang="en-GB" sz="3600" b="0" i="0">
                <a:solidFill>
                  <a:schemeClr val="bg1"/>
                </a:solidFill>
                <a:latin typeface="IBM Plex Sans" panose="020B0503050203000203" pitchFamily="34" charset="77"/>
              </a:rPr>
              <a:t>/evaluation</a:t>
            </a:r>
            <a:endParaRPr lang="en-US" sz="3600" b="0" i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CBF196A1-491D-F44C-8B8B-92CD2B3910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4304" y="5319764"/>
            <a:ext cx="3740764" cy="1088222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/>
              <a:t>Contact/social</a:t>
            </a: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49A9691F-54E4-D347-9192-0C83F3015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64304" y="5319764"/>
            <a:ext cx="3740764" cy="1088222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/>
        </p:nvSpPr>
        <p:spPr>
          <a:xfrm>
            <a:off x="252505" y="6380000"/>
            <a:ext cx="1960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b="0" i="0">
                <a:latin typeface="IBM Plex Sans" panose="020B0503050203000203" pitchFamily="34" charset="77"/>
              </a:rPr>
              <a:t>#PASSDataCommunitySummit</a:t>
            </a:r>
            <a:endParaRPr lang="en-US" sz="1000" b="0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sv-SE" altLang="en-US"/>
              <a:t>Klicka här för att ändra mall för rubrikformat</a:t>
            </a:r>
            <a:endParaRPr lang="en-US" alt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D493951-5787-B941-B94D-D4354F5F1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87406" y="6063015"/>
            <a:ext cx="2175119" cy="5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sv-SE" altLang="en-US"/>
              <a:t>Klicka här för att ändra format på bakgrundstexten</a:t>
            </a:r>
          </a:p>
          <a:p>
            <a:pPr lvl="1"/>
            <a:r>
              <a:rPr lang="sv-SE" altLang="en-US"/>
              <a:t>Nivå två</a:t>
            </a:r>
          </a:p>
          <a:p>
            <a:pPr lvl="2"/>
            <a:r>
              <a:rPr lang="sv-SE" altLang="en-US"/>
              <a:t>Nivå tre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sv-SE" altLang="en-US"/>
              <a:t>Klicka här för att ändra mall för rubrikformat</a:t>
            </a:r>
            <a:endParaRPr lang="en-US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4B234A-1412-F54C-B7B6-4BECECBDC070}"/>
              </a:ext>
            </a:extLst>
          </p:cNvPr>
          <p:cNvSpPr txBox="1"/>
          <p:nvPr/>
        </p:nvSpPr>
        <p:spPr>
          <a:xfrm>
            <a:off x="252505" y="6380000"/>
            <a:ext cx="1960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b="0" i="0">
                <a:latin typeface="IBM Plex Sans" panose="020B0503050203000203" pitchFamily="34" charset="77"/>
              </a:rPr>
              <a:t>#PASSDataCommunitySummit</a:t>
            </a:r>
            <a:endParaRPr lang="en-US" sz="1000" b="0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sv-SE"/>
              <a:t>Klicka på ikonen för att lägga till en bild</a:t>
            </a:r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sv-SE" altLang="en-US"/>
              <a:t>Klicka här för att ändra mall för rubrikformat</a:t>
            </a:r>
            <a:endParaRPr lang="en-US" alt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AD4FF2-008E-D441-85F1-C0B19A301FF7}"/>
              </a:ext>
            </a:extLst>
          </p:cNvPr>
          <p:cNvSpPr txBox="1"/>
          <p:nvPr/>
        </p:nvSpPr>
        <p:spPr>
          <a:xfrm>
            <a:off x="252505" y="6380000"/>
            <a:ext cx="1960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b="0" i="0">
                <a:latin typeface="IBM Plex Sans" panose="020B0503050203000203" pitchFamily="34" charset="77"/>
              </a:rPr>
              <a:t>#PASSDataCommunitySummit</a:t>
            </a:r>
            <a:endParaRPr lang="en-US" sz="1000" b="0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sv-SE" altLang="en-US"/>
              <a:t>Klicka här för att ändra mall för rubrikformat</a:t>
            </a:r>
            <a:endParaRPr lang="en-US" alt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r>
              <a:rPr lang="sv-SE"/>
              <a:t>Klicka på ikonen för att lägga till en bild</a:t>
            </a:r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3FA091-06D8-7A40-BA64-7F08FFD88A7F}"/>
              </a:ext>
            </a:extLst>
          </p:cNvPr>
          <p:cNvSpPr txBox="1"/>
          <p:nvPr/>
        </p:nvSpPr>
        <p:spPr>
          <a:xfrm>
            <a:off x="252505" y="6380000"/>
            <a:ext cx="1960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b="0" i="0">
                <a:latin typeface="IBM Plex Sans" panose="020B0503050203000203" pitchFamily="34" charset="77"/>
              </a:rPr>
              <a:t>#PASSDataCommunitySummit</a:t>
            </a:r>
            <a:endParaRPr lang="en-US" sz="1000" b="0" i="0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sv-SE" altLang="en-US"/>
              <a:t>Klicka här för att ändra mall för rubrikformat</a:t>
            </a:r>
            <a:endParaRPr lang="en-US" altLang="en-US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40" r:id="rId2"/>
    <p:sldLayoutId id="2147483751" r:id="rId3"/>
    <p:sldLayoutId id="2147483758" r:id="rId4"/>
    <p:sldLayoutId id="2147483759" r:id="rId5"/>
    <p:sldLayoutId id="2147483743" r:id="rId6"/>
    <p:sldLayoutId id="2147483752" r:id="rId7"/>
    <p:sldLayoutId id="2147483753" r:id="rId8"/>
    <p:sldLayoutId id="2147483749" r:id="rId9"/>
    <p:sldLayoutId id="2147483757" r:id="rId10"/>
    <p:sldLayoutId id="2147483746" r:id="rId11"/>
    <p:sldLayoutId id="2147483747" r:id="rId12"/>
    <p:sldLayoutId id="2147483745" r:id="rId13"/>
    <p:sldLayoutId id="2147483755" r:id="rId14"/>
    <p:sldLayoutId id="2147483756" r:id="rId15"/>
    <p:sldLayoutId id="2147483741" r:id="rId16"/>
    <p:sldLayoutId id="2147483748" r:id="rId17"/>
    <p:sldLayoutId id="214748376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208BC2-47AE-43F1-934A-B9E56277D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Test Driven </a:t>
            </a:r>
            <a:r>
              <a:rPr lang="sv-SE" dirty="0" err="1"/>
              <a:t>Database</a:t>
            </a:r>
            <a:r>
              <a:rPr lang="sv-SE" dirty="0"/>
              <a:t> </a:t>
            </a:r>
            <a:r>
              <a:rPr lang="sv-SE" dirty="0" err="1"/>
              <a:t>Development</a:t>
            </a:r>
            <a:endParaRPr lang="sv-SE" dirty="0"/>
          </a:p>
        </p:txBody>
      </p:sp>
      <p:sp>
        <p:nvSpPr>
          <p:cNvPr id="7" name="Platshållare för innehåll 6">
            <a:extLst>
              <a:ext uri="{FF2B5EF4-FFF2-40B4-BE49-F238E27FC236}">
                <a16:creationId xmlns:a16="http://schemas.microsoft.com/office/drawing/2014/main" id="{BD733C85-A0F9-428C-9495-2CC4468C934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sv-SE" dirty="0"/>
              <a:t>Magnus Ahlkvist</a:t>
            </a:r>
          </a:p>
        </p:txBody>
      </p:sp>
      <p:sp>
        <p:nvSpPr>
          <p:cNvPr id="8" name="Platshållare för innehåll 7">
            <a:extLst>
              <a:ext uri="{FF2B5EF4-FFF2-40B4-BE49-F238E27FC236}">
                <a16:creationId xmlns:a16="http://schemas.microsoft.com/office/drawing/2014/main" id="{7A81A222-CE83-4350-8E80-115CC5FC38A9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sv-SE" dirty="0" err="1"/>
              <a:t>He</a:t>
            </a:r>
            <a:r>
              <a:rPr lang="sv-SE" dirty="0"/>
              <a:t>/</a:t>
            </a:r>
            <a:r>
              <a:rPr lang="sv-SE" dirty="0" err="1"/>
              <a:t>him</a:t>
            </a:r>
            <a:endParaRPr lang="sv-SE" dirty="0"/>
          </a:p>
        </p:txBody>
      </p:sp>
      <p:sp>
        <p:nvSpPr>
          <p:cNvPr id="9" name="Platshållare för innehåll 8">
            <a:extLst>
              <a:ext uri="{FF2B5EF4-FFF2-40B4-BE49-F238E27FC236}">
                <a16:creationId xmlns:a16="http://schemas.microsoft.com/office/drawing/2014/main" id="{741D08FC-2B55-43C2-96C4-0593392B32F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sv-SE" dirty="0"/>
              <a:t>SQL Server Specialist</a:t>
            </a:r>
          </a:p>
        </p:txBody>
      </p:sp>
      <p:sp>
        <p:nvSpPr>
          <p:cNvPr id="10" name="Platshållare för innehåll 9">
            <a:extLst>
              <a:ext uri="{FF2B5EF4-FFF2-40B4-BE49-F238E27FC236}">
                <a16:creationId xmlns:a16="http://schemas.microsoft.com/office/drawing/2014/main" id="{CF575528-5054-4951-AB65-82445C6C7ABB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sv-SE" dirty="0" err="1"/>
              <a:t>Transmokopter</a:t>
            </a:r>
            <a:r>
              <a:rPr lang="sv-SE" dirty="0"/>
              <a:t> SQL AB</a:t>
            </a:r>
          </a:p>
        </p:txBody>
      </p:sp>
    </p:spTree>
    <p:extLst>
      <p:ext uri="{BB962C8B-B14F-4D97-AF65-F5344CB8AC3E}">
        <p14:creationId xmlns:p14="http://schemas.microsoft.com/office/powerpoint/2010/main" val="3273166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75D4E40-8383-4A30-A70C-BA272835A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Frameworks</a:t>
            </a:r>
            <a:r>
              <a:rPr lang="sv-SE" dirty="0"/>
              <a:t> for </a:t>
            </a:r>
            <a:r>
              <a:rPr lang="sv-SE" dirty="0" err="1"/>
              <a:t>Database</a:t>
            </a:r>
            <a:r>
              <a:rPr lang="sv-SE" dirty="0"/>
              <a:t> </a:t>
            </a:r>
            <a:r>
              <a:rPr lang="sv-SE" dirty="0" err="1"/>
              <a:t>Unit</a:t>
            </a:r>
            <a:r>
              <a:rPr lang="sv-SE" dirty="0"/>
              <a:t> Tests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0FD4CC1-10C0-4297-BAEA-E2454E954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tSQLt</a:t>
            </a:r>
            <a:endParaRPr lang="sv-SE" dirty="0"/>
          </a:p>
          <a:p>
            <a:pPr lvl="1"/>
            <a:r>
              <a:rPr lang="sv-SE" dirty="0"/>
              <a:t>Tests </a:t>
            </a:r>
            <a:r>
              <a:rPr lang="sv-SE" dirty="0" err="1"/>
              <a:t>are</a:t>
            </a:r>
            <a:r>
              <a:rPr lang="sv-SE" dirty="0"/>
              <a:t> inside the </a:t>
            </a:r>
            <a:r>
              <a:rPr lang="sv-SE" dirty="0" err="1"/>
              <a:t>database</a:t>
            </a:r>
            <a:endParaRPr lang="sv-SE" dirty="0"/>
          </a:p>
          <a:p>
            <a:pPr lvl="1"/>
            <a:r>
              <a:rPr lang="sv-SE" dirty="0"/>
              <a:t>Supports </a:t>
            </a:r>
            <a:r>
              <a:rPr lang="sv-SE" dirty="0" err="1"/>
              <a:t>mocks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err="1"/>
              <a:t>eg</a:t>
            </a:r>
            <a:r>
              <a:rPr lang="sv-SE" dirty="0"/>
              <a:t> </a:t>
            </a:r>
            <a:r>
              <a:rPr lang="sv-SE" dirty="0" err="1"/>
              <a:t>FakeTable</a:t>
            </a:r>
            <a:endParaRPr lang="sv-SE" dirty="0"/>
          </a:p>
          <a:p>
            <a:pPr lvl="1"/>
            <a:endParaRPr lang="sv-SE" dirty="0"/>
          </a:p>
          <a:p>
            <a:r>
              <a:rPr lang="sv-SE" dirty="0"/>
              <a:t>SSDT and Visual Studio test </a:t>
            </a:r>
            <a:r>
              <a:rPr lang="sv-SE" dirty="0" err="1"/>
              <a:t>projects</a:t>
            </a:r>
            <a:endParaRPr lang="sv-SE" dirty="0"/>
          </a:p>
          <a:p>
            <a:pPr lvl="1"/>
            <a:r>
              <a:rPr lang="sv-SE" dirty="0"/>
              <a:t>Tests </a:t>
            </a:r>
            <a:r>
              <a:rPr lang="sv-SE" dirty="0" err="1"/>
              <a:t>are</a:t>
            </a:r>
            <a:r>
              <a:rPr lang="sv-SE" dirty="0"/>
              <a:t> in Visual Studio </a:t>
            </a:r>
            <a:r>
              <a:rPr lang="sv-SE" dirty="0" err="1"/>
              <a:t>project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012759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691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C1BA475-A583-4F8D-B6DC-3B9C3C0C4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Let’s</a:t>
            </a:r>
            <a:r>
              <a:rPr lang="sv-SE" dirty="0"/>
              <a:t> </a:t>
            </a:r>
            <a:r>
              <a:rPr lang="sv-SE" dirty="0" err="1"/>
              <a:t>connect</a:t>
            </a:r>
            <a:r>
              <a:rPr lang="sv-SE" dirty="0"/>
              <a:t>, Twitter is my </a:t>
            </a:r>
            <a:r>
              <a:rPr lang="sv-SE" dirty="0" err="1"/>
              <a:t>main</a:t>
            </a:r>
            <a:r>
              <a:rPr lang="sv-SE" dirty="0"/>
              <a:t> social </a:t>
            </a:r>
            <a:r>
              <a:rPr lang="sv-SE" dirty="0" err="1"/>
              <a:t>platform</a:t>
            </a:r>
            <a:r>
              <a:rPr lang="sv-SE" dirty="0"/>
              <a:t>.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390F2F6-9607-41D1-8C92-2CE29E597DFB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sv-SE" dirty="0"/>
              <a:t>Magnus Ahlkvist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9250CAF6-ADCC-4F2C-A5A8-1F21A103E18B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sv-SE" dirty="0"/>
              <a:t>Twitter: @transmokopter</a:t>
            </a:r>
          </a:p>
        </p:txBody>
      </p:sp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6CB7D799-E653-4D9C-B6D5-CB2C943E072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sv-SE" dirty="0"/>
              <a:t>github.com/transmokopter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156EBE85-26F5-4939-81BA-F7E9B4AF5237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27522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ubrik 6">
            <a:extLst>
              <a:ext uri="{FF2B5EF4-FFF2-40B4-BE49-F238E27FC236}">
                <a16:creationId xmlns:a16="http://schemas.microsoft.com/office/drawing/2014/main" id="{95AD9A59-1494-42EC-9E52-5D271F150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Magnus</a:t>
            </a:r>
          </a:p>
        </p:txBody>
      </p:sp>
      <p:sp>
        <p:nvSpPr>
          <p:cNvPr id="8" name="Platshållare för innehåll 7">
            <a:extLst>
              <a:ext uri="{FF2B5EF4-FFF2-40B4-BE49-F238E27FC236}">
                <a16:creationId xmlns:a16="http://schemas.microsoft.com/office/drawing/2014/main" id="{BBD3CD15-6938-4621-A91B-0D7EA4CD5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SQL Server Specialist</a:t>
            </a:r>
          </a:p>
        </p:txBody>
      </p:sp>
      <p:pic>
        <p:nvPicPr>
          <p:cNvPr id="18" name="Platshållare för bild 17" descr="En bild som visar person, person, glasögon, vägg&#10;&#10;Automatiskt genererad beskrivning">
            <a:extLst>
              <a:ext uri="{FF2B5EF4-FFF2-40B4-BE49-F238E27FC236}">
                <a16:creationId xmlns:a16="http://schemas.microsoft.com/office/drawing/2014/main" id="{8A8F821A-6EBE-4491-B4BF-098573A5C8A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3" r="5853"/>
          <a:stretch>
            <a:fillRect/>
          </a:stretch>
        </p:blipFill>
        <p:spPr/>
      </p:pic>
      <p:sp>
        <p:nvSpPr>
          <p:cNvPr id="9" name="Platshållare för innehåll 8">
            <a:extLst>
              <a:ext uri="{FF2B5EF4-FFF2-40B4-BE49-F238E27FC236}">
                <a16:creationId xmlns:a16="http://schemas.microsoft.com/office/drawing/2014/main" id="{53C17128-154D-488E-974C-4B58C295F547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sv-SE" dirty="0"/>
              <a:t>Twitter: @transmokopter</a:t>
            </a:r>
          </a:p>
        </p:txBody>
      </p:sp>
      <p:sp>
        <p:nvSpPr>
          <p:cNvPr id="10" name="Platshållare för innehåll 9">
            <a:extLst>
              <a:ext uri="{FF2B5EF4-FFF2-40B4-BE49-F238E27FC236}">
                <a16:creationId xmlns:a16="http://schemas.microsoft.com/office/drawing/2014/main" id="{DB1C6AD6-3E68-4A6A-8797-20E3AA53CCC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sv-SE" dirty="0"/>
              <a:t>github.com/transmokopter</a:t>
            </a:r>
          </a:p>
        </p:txBody>
      </p:sp>
      <p:sp>
        <p:nvSpPr>
          <p:cNvPr id="11" name="Platshållare för innehåll 10">
            <a:extLst>
              <a:ext uri="{FF2B5EF4-FFF2-40B4-BE49-F238E27FC236}">
                <a16:creationId xmlns:a16="http://schemas.microsoft.com/office/drawing/2014/main" id="{3FAC1AC8-0E6C-4A9B-A96D-5250EB7D22B3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13" name="Platshållare för innehåll 12">
            <a:extLst>
              <a:ext uri="{FF2B5EF4-FFF2-40B4-BE49-F238E27FC236}">
                <a16:creationId xmlns:a16="http://schemas.microsoft.com/office/drawing/2014/main" id="{04521CAD-F587-4823-8DAB-F9304FA1012F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sv-SE" dirty="0" err="1"/>
              <a:t>Transmokopter</a:t>
            </a:r>
            <a:r>
              <a:rPr lang="sv-SE" dirty="0"/>
              <a:t> SQL AB</a:t>
            </a:r>
          </a:p>
        </p:txBody>
      </p:sp>
      <p:sp>
        <p:nvSpPr>
          <p:cNvPr id="14" name="Platshållare för innehåll 13">
            <a:extLst>
              <a:ext uri="{FF2B5EF4-FFF2-40B4-BE49-F238E27FC236}">
                <a16:creationId xmlns:a16="http://schemas.microsoft.com/office/drawing/2014/main" id="{4ECC631A-936A-4248-8E7E-4D55A64DFF54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sv-SE" dirty="0"/>
              <a:t>Data Community </a:t>
            </a:r>
            <a:r>
              <a:rPr lang="sv-SE" dirty="0" err="1"/>
              <a:t>Organiser</a:t>
            </a:r>
            <a:endParaRPr lang="sv-SE" dirty="0"/>
          </a:p>
          <a:p>
            <a:r>
              <a:rPr lang="sv-SE" dirty="0"/>
              <a:t>SQL Server </a:t>
            </a:r>
            <a:r>
              <a:rPr lang="sv-SE" dirty="0" err="1"/>
              <a:t>consultant</a:t>
            </a:r>
            <a:endParaRPr lang="sv-SE" dirty="0"/>
          </a:p>
          <a:p>
            <a:r>
              <a:rPr lang="sv-SE" dirty="0"/>
              <a:t>Scout </a:t>
            </a:r>
            <a:r>
              <a:rPr lang="sv-SE" dirty="0" err="1"/>
              <a:t>Leader</a:t>
            </a:r>
            <a:endParaRPr lang="sv-SE" dirty="0"/>
          </a:p>
          <a:p>
            <a:r>
              <a:rPr lang="sv-SE" dirty="0"/>
              <a:t>(</a:t>
            </a:r>
            <a:r>
              <a:rPr lang="sv-SE" dirty="0" err="1"/>
              <a:t>Slow</a:t>
            </a:r>
            <a:r>
              <a:rPr lang="sv-SE" dirty="0"/>
              <a:t>) </a:t>
            </a:r>
            <a:r>
              <a:rPr lang="sv-SE" dirty="0" err="1"/>
              <a:t>runner</a:t>
            </a:r>
            <a:endParaRPr lang="sv-SE" dirty="0"/>
          </a:p>
        </p:txBody>
      </p:sp>
      <p:sp>
        <p:nvSpPr>
          <p:cNvPr id="15" name="Platshållare för innehåll 14">
            <a:extLst>
              <a:ext uri="{FF2B5EF4-FFF2-40B4-BE49-F238E27FC236}">
                <a16:creationId xmlns:a16="http://schemas.microsoft.com/office/drawing/2014/main" id="{5B952F9E-CBD4-4F83-B220-5530F4A891DA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v-SE" dirty="0" err="1"/>
              <a:t>He</a:t>
            </a:r>
            <a:r>
              <a:rPr lang="sv-SE" dirty="0"/>
              <a:t>/</a:t>
            </a:r>
            <a:r>
              <a:rPr lang="sv-SE" dirty="0" err="1"/>
              <a:t>him</a:t>
            </a:r>
            <a:endParaRPr lang="sv-SE" dirty="0"/>
          </a:p>
        </p:txBody>
      </p:sp>
      <p:sp>
        <p:nvSpPr>
          <p:cNvPr id="16" name="Platshållare för text 15">
            <a:extLst>
              <a:ext uri="{FF2B5EF4-FFF2-40B4-BE49-F238E27FC236}">
                <a16:creationId xmlns:a16="http://schemas.microsoft.com/office/drawing/2014/main" id="{AEF80AD0-34EB-4369-9076-AC581CD9F2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sv-SE" dirty="0"/>
              <a:t>Ahlkvist</a:t>
            </a:r>
          </a:p>
        </p:txBody>
      </p:sp>
    </p:spTree>
    <p:extLst>
      <p:ext uri="{BB962C8B-B14F-4D97-AF65-F5344CB8AC3E}">
        <p14:creationId xmlns:p14="http://schemas.microsoft.com/office/powerpoint/2010/main" val="3875813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6D1E0-A841-2D4A-BE05-55B09FEC1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N" sz="3600" dirty="0">
                <a:solidFill>
                  <a:schemeClr val="accent2"/>
                </a:solidFill>
              </a:rPr>
              <a:t>What is Test Driven Development (TDD)</a:t>
            </a:r>
          </a:p>
          <a:p>
            <a:r>
              <a:rPr lang="en-IN" sz="3600" dirty="0">
                <a:solidFill>
                  <a:schemeClr val="accent2"/>
                </a:solidFill>
              </a:rPr>
              <a:t>Demo, our first unit test and our first change iteration</a:t>
            </a:r>
          </a:p>
          <a:p>
            <a:r>
              <a:rPr lang="en-IN" sz="3600" dirty="0">
                <a:solidFill>
                  <a:schemeClr val="accent2"/>
                </a:solidFill>
              </a:rPr>
              <a:t>Why Test Driven Database Development?</a:t>
            </a:r>
          </a:p>
          <a:p>
            <a:r>
              <a:rPr lang="en-IN" sz="3600" dirty="0">
                <a:solidFill>
                  <a:schemeClr val="accent2"/>
                </a:solidFill>
              </a:rPr>
              <a:t>How can we unit test database code?</a:t>
            </a:r>
          </a:p>
          <a:p>
            <a:r>
              <a:rPr lang="en-IN" sz="3600" dirty="0" err="1">
                <a:solidFill>
                  <a:schemeClr val="accent2"/>
                </a:solidFill>
              </a:rPr>
              <a:t>tSQLt</a:t>
            </a:r>
            <a:r>
              <a:rPr lang="en-IN" sz="3600" dirty="0">
                <a:solidFill>
                  <a:schemeClr val="accent2"/>
                </a:solidFill>
              </a:rPr>
              <a:t> demo</a:t>
            </a:r>
          </a:p>
          <a:p>
            <a:r>
              <a:rPr lang="en-IN" sz="3600" dirty="0">
                <a:solidFill>
                  <a:schemeClr val="accent2"/>
                </a:solidFill>
              </a:rPr>
              <a:t>Visual Studio Test Project demo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EBF68F-8C01-2E43-B476-9EA7454C2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Presentation contents</a:t>
            </a:r>
            <a:endParaRPr lang="en-US" sz="3600" b="0" dirty="0"/>
          </a:p>
        </p:txBody>
      </p:sp>
    </p:spTree>
    <p:extLst>
      <p:ext uri="{BB962C8B-B14F-4D97-AF65-F5344CB8AC3E}">
        <p14:creationId xmlns:p14="http://schemas.microsoft.com/office/powerpoint/2010/main" val="3897689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innehåll 9">
            <a:extLst>
              <a:ext uri="{FF2B5EF4-FFF2-40B4-BE49-F238E27FC236}">
                <a16:creationId xmlns:a16="http://schemas.microsoft.com/office/drawing/2014/main" id="{8FE20CC5-840A-466B-B85B-44B53ECAA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sv-SE" dirty="0" err="1"/>
              <a:t>Write</a:t>
            </a:r>
            <a:r>
              <a:rPr lang="sv-SE" dirty="0"/>
              <a:t> </a:t>
            </a:r>
            <a:r>
              <a:rPr lang="sv-SE" dirty="0" err="1"/>
              <a:t>requirements</a:t>
            </a:r>
            <a:endParaRPr lang="sv-SE" dirty="0"/>
          </a:p>
          <a:p>
            <a:pPr marL="514350" indent="-514350">
              <a:buFont typeface="+mj-lt"/>
              <a:buAutoNum type="arabicPeriod"/>
            </a:pPr>
            <a:r>
              <a:rPr lang="sv-SE" dirty="0" err="1"/>
              <a:t>Write</a:t>
            </a:r>
            <a:r>
              <a:rPr lang="sv-SE" dirty="0"/>
              <a:t> tests</a:t>
            </a:r>
          </a:p>
          <a:p>
            <a:pPr marL="514350" indent="-514350">
              <a:buFont typeface="+mj-lt"/>
              <a:buAutoNum type="arabicPeriod"/>
            </a:pPr>
            <a:r>
              <a:rPr lang="sv-SE" dirty="0" err="1"/>
              <a:t>Run</a:t>
            </a:r>
            <a:r>
              <a:rPr lang="sv-SE" dirty="0"/>
              <a:t> (</a:t>
            </a:r>
            <a:r>
              <a:rPr lang="sv-SE" dirty="0" err="1"/>
              <a:t>fail</a:t>
            </a:r>
            <a:r>
              <a:rPr lang="sv-SE" dirty="0"/>
              <a:t>) tests</a:t>
            </a:r>
          </a:p>
          <a:p>
            <a:pPr marL="514350" indent="-514350">
              <a:buFont typeface="+mj-lt"/>
              <a:buAutoNum type="arabicPeriod"/>
            </a:pPr>
            <a:r>
              <a:rPr lang="sv-SE" dirty="0" err="1"/>
              <a:t>Write</a:t>
            </a:r>
            <a:r>
              <a:rPr lang="sv-SE" dirty="0"/>
              <a:t> </a:t>
            </a:r>
            <a:r>
              <a:rPr lang="sv-SE" dirty="0" err="1"/>
              <a:t>code</a:t>
            </a:r>
            <a:r>
              <a:rPr lang="sv-SE" dirty="0"/>
              <a:t> to fix </a:t>
            </a:r>
            <a:r>
              <a:rPr lang="sv-SE" dirty="0" err="1"/>
              <a:t>failed</a:t>
            </a:r>
            <a:r>
              <a:rPr lang="sv-SE" dirty="0"/>
              <a:t> tests</a:t>
            </a:r>
          </a:p>
          <a:p>
            <a:pPr marL="514350" indent="-514350">
              <a:buFont typeface="+mj-lt"/>
              <a:buAutoNum type="arabicPeriod"/>
            </a:pPr>
            <a:r>
              <a:rPr lang="sv-SE" dirty="0" err="1"/>
              <a:t>Repeat</a:t>
            </a:r>
            <a:r>
              <a:rPr lang="sv-SE" dirty="0"/>
              <a:t> </a:t>
            </a:r>
            <a:r>
              <a:rPr lang="sv-SE" dirty="0" err="1"/>
              <a:t>until</a:t>
            </a:r>
            <a:r>
              <a:rPr lang="sv-SE" dirty="0"/>
              <a:t> all tests </a:t>
            </a:r>
            <a:r>
              <a:rPr lang="sv-SE" dirty="0" err="1"/>
              <a:t>are</a:t>
            </a:r>
            <a:r>
              <a:rPr lang="sv-SE" dirty="0"/>
              <a:t> ”green”</a:t>
            </a:r>
          </a:p>
        </p:txBody>
      </p:sp>
      <p:sp>
        <p:nvSpPr>
          <p:cNvPr id="9" name="Rubrik 8">
            <a:extLst>
              <a:ext uri="{FF2B5EF4-FFF2-40B4-BE49-F238E27FC236}">
                <a16:creationId xmlns:a16="http://schemas.microsoft.com/office/drawing/2014/main" id="{32E60D28-27FF-4127-890B-AA37B2876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is Test Driven </a:t>
            </a:r>
            <a:r>
              <a:rPr lang="sv-SE" dirty="0" err="1"/>
              <a:t>Development</a:t>
            </a:r>
            <a:r>
              <a:rPr lang="sv-SE" dirty="0"/>
              <a:t> (TDD)</a:t>
            </a:r>
          </a:p>
        </p:txBody>
      </p:sp>
    </p:spTree>
    <p:extLst>
      <p:ext uri="{BB962C8B-B14F-4D97-AF65-F5344CB8AC3E}">
        <p14:creationId xmlns:p14="http://schemas.microsoft.com/office/powerpoint/2010/main" val="3128127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01368A49-FFD9-4B20-B8C3-0F4424999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A </a:t>
            </a:r>
            <a:r>
              <a:rPr lang="sv-SE" dirty="0" err="1"/>
              <a:t>single</a:t>
            </a:r>
            <a:r>
              <a:rPr lang="sv-SE" dirty="0"/>
              <a:t> </a:t>
            </a:r>
            <a:r>
              <a:rPr lang="sv-SE" dirty="0" err="1"/>
              <a:t>unit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work</a:t>
            </a:r>
            <a:endParaRPr lang="sv-SE" dirty="0"/>
          </a:p>
          <a:p>
            <a:pPr lvl="1"/>
            <a:r>
              <a:rPr lang="sv-SE" dirty="0"/>
              <a:t>A </a:t>
            </a:r>
            <a:r>
              <a:rPr lang="sv-SE" dirty="0" err="1"/>
              <a:t>function</a:t>
            </a:r>
            <a:r>
              <a:rPr lang="sv-SE" dirty="0"/>
              <a:t> or </a:t>
            </a:r>
            <a:r>
              <a:rPr lang="sv-SE" dirty="0" err="1"/>
              <a:t>method</a:t>
            </a:r>
            <a:endParaRPr lang="sv-SE" dirty="0"/>
          </a:p>
          <a:p>
            <a:r>
              <a:rPr lang="sv-SE" dirty="0" err="1"/>
              <a:t>Don’t</a:t>
            </a:r>
            <a:r>
              <a:rPr lang="sv-SE" dirty="0"/>
              <a:t> </a:t>
            </a:r>
            <a:r>
              <a:rPr lang="sv-SE" dirty="0" err="1"/>
              <a:t>rely</a:t>
            </a:r>
            <a:r>
              <a:rPr lang="sv-SE" dirty="0"/>
              <a:t> on </a:t>
            </a:r>
            <a:r>
              <a:rPr lang="sv-SE" dirty="0" err="1"/>
              <a:t>external</a:t>
            </a:r>
            <a:r>
              <a:rPr lang="sv-SE" dirty="0"/>
              <a:t> </a:t>
            </a:r>
            <a:r>
              <a:rPr lang="sv-SE" dirty="0" err="1"/>
              <a:t>dependencies</a:t>
            </a:r>
            <a:endParaRPr lang="sv-SE" dirty="0"/>
          </a:p>
          <a:p>
            <a:pPr lvl="1"/>
            <a:r>
              <a:rPr lang="sv-SE" dirty="0" err="1"/>
              <a:t>Use</a:t>
            </a:r>
            <a:r>
              <a:rPr lang="sv-SE" dirty="0"/>
              <a:t> </a:t>
            </a:r>
            <a:r>
              <a:rPr lang="sv-SE" dirty="0" err="1"/>
              <a:t>mocks</a:t>
            </a:r>
            <a:endParaRPr lang="sv-SE" dirty="0"/>
          </a:p>
        </p:txBody>
      </p:sp>
      <p:sp>
        <p:nvSpPr>
          <p:cNvPr id="4" name="Rubrik 3">
            <a:extLst>
              <a:ext uri="{FF2B5EF4-FFF2-40B4-BE49-F238E27FC236}">
                <a16:creationId xmlns:a16="http://schemas.microsoft.com/office/drawing/2014/main" id="{B4365006-6A25-48C8-8E61-EAA0C2AB2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to test </a:t>
            </a:r>
            <a:r>
              <a:rPr lang="sv-SE" dirty="0" err="1"/>
              <a:t>with</a:t>
            </a:r>
            <a:r>
              <a:rPr lang="sv-SE" dirty="0"/>
              <a:t> TDD</a:t>
            </a:r>
          </a:p>
        </p:txBody>
      </p:sp>
    </p:spTree>
    <p:extLst>
      <p:ext uri="{BB962C8B-B14F-4D97-AF65-F5344CB8AC3E}">
        <p14:creationId xmlns:p14="http://schemas.microsoft.com/office/powerpoint/2010/main" val="2266283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>
            <a:extLst>
              <a:ext uri="{FF2B5EF4-FFF2-40B4-BE49-F238E27FC236}">
                <a16:creationId xmlns:a16="http://schemas.microsoft.com/office/drawing/2014/main" id="{00EF0783-A299-4315-AE54-C6BE55BF3D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Demo</a:t>
            </a:r>
            <a:br>
              <a:rPr lang="sv-SE" dirty="0"/>
            </a:br>
            <a:br>
              <a:rPr lang="sv-SE" dirty="0"/>
            </a:br>
            <a:r>
              <a:rPr lang="sv-SE" sz="3200" dirty="0" err="1"/>
              <a:t>Our</a:t>
            </a:r>
            <a:r>
              <a:rPr lang="sv-SE" sz="3200" dirty="0"/>
              <a:t> </a:t>
            </a:r>
            <a:r>
              <a:rPr lang="sv-SE" sz="3200" dirty="0" err="1"/>
              <a:t>first</a:t>
            </a:r>
            <a:r>
              <a:rPr lang="sv-SE" sz="3200" dirty="0"/>
              <a:t> </a:t>
            </a:r>
            <a:r>
              <a:rPr lang="sv-SE" sz="3200" dirty="0" err="1"/>
              <a:t>unit</a:t>
            </a:r>
            <a:r>
              <a:rPr lang="sv-SE" sz="3200" dirty="0"/>
              <a:t> test and </a:t>
            </a:r>
            <a:r>
              <a:rPr lang="sv-SE" sz="3200" dirty="0" err="1"/>
              <a:t>our</a:t>
            </a:r>
            <a:r>
              <a:rPr lang="sv-SE" sz="3200" dirty="0"/>
              <a:t> </a:t>
            </a:r>
            <a:r>
              <a:rPr lang="sv-SE" sz="3200" dirty="0" err="1"/>
              <a:t>first</a:t>
            </a:r>
            <a:r>
              <a:rPr lang="sv-SE" sz="3200" dirty="0"/>
              <a:t> </a:t>
            </a:r>
            <a:r>
              <a:rPr lang="sv-SE" sz="3200" dirty="0" err="1"/>
              <a:t>change</a:t>
            </a:r>
            <a:r>
              <a:rPr lang="sv-SE" sz="3200" dirty="0"/>
              <a:t> iteration</a:t>
            </a:r>
            <a:br>
              <a:rPr lang="sv-SE" sz="3200" dirty="0"/>
            </a:br>
            <a:br>
              <a:rPr lang="sv-SE" sz="3200" dirty="0"/>
            </a:br>
            <a:r>
              <a:rPr lang="sv-SE" sz="3200" dirty="0"/>
              <a:t>	- Simple software ”</a:t>
            </a:r>
            <a:r>
              <a:rPr lang="sv-SE" sz="3200" dirty="0" err="1"/>
              <a:t>project</a:t>
            </a:r>
            <a:r>
              <a:rPr lang="sv-SE" sz="3200" dirty="0"/>
              <a:t>”</a:t>
            </a:r>
            <a:br>
              <a:rPr lang="sv-SE" sz="3200" dirty="0"/>
            </a:br>
            <a:r>
              <a:rPr lang="sv-SE" sz="3200" dirty="0"/>
              <a:t>	- </a:t>
            </a:r>
            <a:r>
              <a:rPr lang="sv-SE" sz="3200" dirty="0" err="1"/>
              <a:t>First</a:t>
            </a:r>
            <a:r>
              <a:rPr lang="sv-SE" sz="3200" dirty="0"/>
              <a:t> </a:t>
            </a:r>
            <a:r>
              <a:rPr lang="sv-SE" sz="3200" dirty="0" err="1"/>
              <a:t>functional</a:t>
            </a:r>
            <a:r>
              <a:rPr lang="sv-SE" sz="3200" dirty="0"/>
              <a:t> </a:t>
            </a:r>
            <a:r>
              <a:rPr lang="sv-SE" sz="3200" dirty="0" err="1"/>
              <a:t>requirement</a:t>
            </a:r>
            <a:r>
              <a:rPr lang="sv-SE" sz="3200" dirty="0"/>
              <a:t>: </a:t>
            </a:r>
            <a:r>
              <a:rPr lang="sv-SE" sz="3200" dirty="0" err="1"/>
              <a:t>IsValidDate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48055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innehåll 9">
            <a:extLst>
              <a:ext uri="{FF2B5EF4-FFF2-40B4-BE49-F238E27FC236}">
                <a16:creationId xmlns:a16="http://schemas.microsoft.com/office/drawing/2014/main" id="{8FE20CC5-840A-466B-B85B-44B53ECAA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Why</a:t>
            </a:r>
            <a:r>
              <a:rPr lang="sv-SE" dirty="0"/>
              <a:t>?</a:t>
            </a:r>
          </a:p>
          <a:p>
            <a:r>
              <a:rPr lang="sv-SE" dirty="0" err="1"/>
              <a:t>How</a:t>
            </a:r>
            <a:r>
              <a:rPr lang="sv-SE" dirty="0"/>
              <a:t>?</a:t>
            </a:r>
          </a:p>
        </p:txBody>
      </p:sp>
      <p:sp>
        <p:nvSpPr>
          <p:cNvPr id="9" name="Rubrik 8">
            <a:extLst>
              <a:ext uri="{FF2B5EF4-FFF2-40B4-BE49-F238E27FC236}">
                <a16:creationId xmlns:a16="http://schemas.microsoft.com/office/drawing/2014/main" id="{32E60D28-27FF-4127-890B-AA37B2876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Test Driven </a:t>
            </a:r>
            <a:r>
              <a:rPr lang="sv-SE" dirty="0" err="1"/>
              <a:t>Database</a:t>
            </a:r>
            <a:r>
              <a:rPr lang="sv-SE" dirty="0"/>
              <a:t> </a:t>
            </a:r>
            <a:r>
              <a:rPr lang="sv-SE" dirty="0" err="1"/>
              <a:t>Development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66634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B41C5B93-A9D5-480B-BD35-9147C6F3C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Unit</a:t>
            </a:r>
            <a:r>
              <a:rPr lang="sv-SE" dirty="0"/>
              <a:t> </a:t>
            </a:r>
            <a:r>
              <a:rPr lang="sv-SE" dirty="0" err="1"/>
              <a:t>testing</a:t>
            </a:r>
            <a:r>
              <a:rPr lang="sv-SE" dirty="0"/>
              <a:t> =&gt; </a:t>
            </a:r>
            <a:r>
              <a:rPr lang="sv-SE" dirty="0" err="1"/>
              <a:t>Mock</a:t>
            </a:r>
            <a:r>
              <a:rPr lang="sv-SE" dirty="0"/>
              <a:t> </a:t>
            </a:r>
            <a:r>
              <a:rPr lang="sv-SE" dirty="0" err="1"/>
              <a:t>external</a:t>
            </a:r>
            <a:r>
              <a:rPr lang="sv-SE" dirty="0"/>
              <a:t> </a:t>
            </a:r>
            <a:r>
              <a:rPr lang="sv-SE" dirty="0" err="1"/>
              <a:t>dependencies</a:t>
            </a:r>
            <a:endParaRPr lang="sv-SE" dirty="0"/>
          </a:p>
          <a:p>
            <a:r>
              <a:rPr lang="sv-SE" dirty="0" err="1"/>
              <a:t>Database</a:t>
            </a:r>
            <a:r>
              <a:rPr lang="sv-SE" dirty="0"/>
              <a:t> is an </a:t>
            </a:r>
            <a:r>
              <a:rPr lang="sv-SE" dirty="0" err="1"/>
              <a:t>external</a:t>
            </a:r>
            <a:r>
              <a:rPr lang="sv-SE" dirty="0"/>
              <a:t> </a:t>
            </a:r>
            <a:r>
              <a:rPr lang="sv-SE" dirty="0" err="1"/>
              <a:t>dependency</a:t>
            </a:r>
            <a:r>
              <a:rPr lang="sv-SE" dirty="0"/>
              <a:t> to the C# </a:t>
            </a:r>
            <a:r>
              <a:rPr lang="sv-SE" dirty="0" err="1"/>
              <a:t>code</a:t>
            </a:r>
            <a:r>
              <a:rPr lang="sv-SE" dirty="0"/>
              <a:t>.</a:t>
            </a:r>
          </a:p>
          <a:p>
            <a:r>
              <a:rPr lang="sv-SE" dirty="0" err="1"/>
              <a:t>Who</a:t>
            </a:r>
            <a:r>
              <a:rPr lang="sv-SE" dirty="0"/>
              <a:t> </a:t>
            </a:r>
            <a:r>
              <a:rPr lang="sv-SE" dirty="0" err="1"/>
              <a:t>will</a:t>
            </a:r>
            <a:r>
              <a:rPr lang="sv-SE" dirty="0"/>
              <a:t> </a:t>
            </a:r>
            <a:r>
              <a:rPr lang="sv-SE" dirty="0" err="1"/>
              <a:t>then</a:t>
            </a:r>
            <a:r>
              <a:rPr lang="sv-SE" dirty="0"/>
              <a:t> </a:t>
            </a:r>
            <a:r>
              <a:rPr lang="sv-SE" dirty="0" err="1"/>
              <a:t>unit</a:t>
            </a:r>
            <a:r>
              <a:rPr lang="sv-SE" dirty="0"/>
              <a:t> test the </a:t>
            </a:r>
            <a:r>
              <a:rPr lang="sv-SE" dirty="0" err="1"/>
              <a:t>database</a:t>
            </a:r>
            <a:r>
              <a:rPr lang="sv-SE" dirty="0"/>
              <a:t> </a:t>
            </a:r>
            <a:r>
              <a:rPr lang="sv-SE" dirty="0" err="1"/>
              <a:t>code</a:t>
            </a:r>
            <a:r>
              <a:rPr lang="sv-SE" dirty="0"/>
              <a:t>?</a:t>
            </a:r>
          </a:p>
          <a:p>
            <a:pPr lvl="1"/>
            <a:r>
              <a:rPr lang="sv-SE" dirty="0"/>
              <a:t>YOU </a:t>
            </a:r>
            <a:r>
              <a:rPr lang="sv-SE" dirty="0" err="1"/>
              <a:t>will</a:t>
            </a:r>
            <a:r>
              <a:rPr lang="sv-SE" dirty="0"/>
              <a:t>. Or </a:t>
            </a:r>
            <a:r>
              <a:rPr lang="sv-SE" dirty="0" err="1"/>
              <a:t>You</a:t>
            </a:r>
            <a:r>
              <a:rPr lang="sv-SE" dirty="0"/>
              <a:t> </a:t>
            </a:r>
            <a:r>
              <a:rPr lang="sv-SE" dirty="0" err="1"/>
              <a:t>should</a:t>
            </a:r>
            <a:r>
              <a:rPr lang="sv-SE" dirty="0"/>
              <a:t>.</a:t>
            </a:r>
          </a:p>
        </p:txBody>
      </p:sp>
      <p:sp>
        <p:nvSpPr>
          <p:cNvPr id="4" name="Rubrik 3">
            <a:extLst>
              <a:ext uri="{FF2B5EF4-FFF2-40B4-BE49-F238E27FC236}">
                <a16:creationId xmlns:a16="http://schemas.microsoft.com/office/drawing/2014/main" id="{7E969DAA-9986-42A7-8DA6-21CF91745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Why</a:t>
            </a:r>
            <a:r>
              <a:rPr lang="sv-SE" dirty="0"/>
              <a:t> </a:t>
            </a:r>
            <a:r>
              <a:rPr lang="sv-SE" dirty="0" err="1"/>
              <a:t>unit</a:t>
            </a:r>
            <a:r>
              <a:rPr lang="sv-SE" dirty="0"/>
              <a:t> test </a:t>
            </a:r>
            <a:r>
              <a:rPr lang="sv-SE" dirty="0" err="1"/>
              <a:t>database</a:t>
            </a:r>
            <a:r>
              <a:rPr lang="sv-SE" dirty="0"/>
              <a:t> </a:t>
            </a:r>
            <a:r>
              <a:rPr lang="sv-SE" dirty="0" err="1"/>
              <a:t>code</a:t>
            </a:r>
            <a:r>
              <a:rPr lang="sv-S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98660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31AC7CDA-5167-4A36-AAEB-B57537DE8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v-SE" dirty="0"/>
              <a:t>Same </a:t>
            </a:r>
            <a:r>
              <a:rPr lang="sv-SE" dirty="0" err="1"/>
              <a:t>basics</a:t>
            </a:r>
            <a:r>
              <a:rPr lang="sv-SE" dirty="0"/>
              <a:t> as C#, Java or </a:t>
            </a:r>
            <a:r>
              <a:rPr lang="sv-SE" dirty="0" err="1"/>
              <a:t>any</a:t>
            </a:r>
            <a:r>
              <a:rPr lang="sv-SE" dirty="0"/>
              <a:t> </a:t>
            </a:r>
            <a:r>
              <a:rPr lang="sv-SE" dirty="0" err="1"/>
              <a:t>other</a:t>
            </a:r>
            <a:r>
              <a:rPr lang="sv-SE" dirty="0"/>
              <a:t> </a:t>
            </a:r>
            <a:r>
              <a:rPr lang="sv-SE" dirty="0" err="1"/>
              <a:t>code’s</a:t>
            </a:r>
            <a:r>
              <a:rPr lang="sv-SE" dirty="0"/>
              <a:t> </a:t>
            </a:r>
            <a:r>
              <a:rPr lang="sv-SE" dirty="0" err="1"/>
              <a:t>unit</a:t>
            </a:r>
            <a:r>
              <a:rPr lang="sv-SE" dirty="0"/>
              <a:t> tests.</a:t>
            </a:r>
          </a:p>
          <a:p>
            <a:r>
              <a:rPr lang="sv-SE" dirty="0"/>
              <a:t>Test </a:t>
            </a:r>
            <a:r>
              <a:rPr lang="sv-SE" dirty="0" err="1"/>
              <a:t>single</a:t>
            </a:r>
            <a:r>
              <a:rPr lang="sv-SE" dirty="0"/>
              <a:t> </a:t>
            </a:r>
            <a:r>
              <a:rPr lang="sv-SE" dirty="0" err="1"/>
              <a:t>units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work</a:t>
            </a:r>
            <a:endParaRPr lang="sv-SE" dirty="0"/>
          </a:p>
          <a:p>
            <a:r>
              <a:rPr lang="sv-SE" dirty="0" err="1"/>
              <a:t>Don’t</a:t>
            </a:r>
            <a:r>
              <a:rPr lang="sv-SE" dirty="0"/>
              <a:t> </a:t>
            </a:r>
            <a:r>
              <a:rPr lang="sv-SE" dirty="0" err="1"/>
              <a:t>rely</a:t>
            </a:r>
            <a:r>
              <a:rPr lang="sv-SE" dirty="0"/>
              <a:t> on </a:t>
            </a:r>
            <a:r>
              <a:rPr lang="sv-SE" dirty="0" err="1"/>
              <a:t>other</a:t>
            </a:r>
            <a:r>
              <a:rPr lang="sv-SE" dirty="0"/>
              <a:t> services or </a:t>
            </a:r>
            <a:r>
              <a:rPr lang="sv-SE" dirty="0" err="1"/>
              <a:t>objects</a:t>
            </a:r>
            <a:endParaRPr lang="sv-SE" dirty="0"/>
          </a:p>
          <a:p>
            <a:r>
              <a:rPr lang="sv-SE" b="1" dirty="0" err="1"/>
              <a:t>Don’t</a:t>
            </a:r>
            <a:r>
              <a:rPr lang="sv-SE" b="1" dirty="0"/>
              <a:t> </a:t>
            </a:r>
            <a:r>
              <a:rPr lang="sv-SE" b="1" dirty="0" err="1"/>
              <a:t>rely</a:t>
            </a:r>
            <a:r>
              <a:rPr lang="sv-SE" b="1" dirty="0"/>
              <a:t> on data</a:t>
            </a:r>
          </a:p>
          <a:p>
            <a:pPr lvl="1"/>
            <a:r>
              <a:rPr lang="sv-SE" dirty="0" err="1"/>
              <a:t>Create</a:t>
            </a:r>
            <a:r>
              <a:rPr lang="sv-SE" dirty="0"/>
              <a:t> </a:t>
            </a:r>
            <a:r>
              <a:rPr lang="sv-SE" dirty="0" err="1"/>
              <a:t>your</a:t>
            </a:r>
            <a:r>
              <a:rPr lang="sv-SE" dirty="0"/>
              <a:t> </a:t>
            </a:r>
            <a:r>
              <a:rPr lang="sv-SE" dirty="0" err="1"/>
              <a:t>own</a:t>
            </a:r>
            <a:r>
              <a:rPr lang="sv-SE" dirty="0"/>
              <a:t> test data inside the test</a:t>
            </a:r>
          </a:p>
          <a:p>
            <a:pPr lvl="1"/>
            <a:r>
              <a:rPr lang="sv-SE" dirty="0" err="1"/>
              <a:t>Remove</a:t>
            </a:r>
            <a:r>
              <a:rPr lang="sv-SE" dirty="0"/>
              <a:t> the test data </a:t>
            </a:r>
            <a:r>
              <a:rPr lang="sv-SE" dirty="0" err="1"/>
              <a:t>once</a:t>
            </a:r>
            <a:r>
              <a:rPr lang="sv-SE" dirty="0"/>
              <a:t> </a:t>
            </a:r>
            <a:r>
              <a:rPr lang="sv-SE" dirty="0" err="1"/>
              <a:t>your</a:t>
            </a:r>
            <a:r>
              <a:rPr lang="sv-SE" dirty="0"/>
              <a:t> test is </a:t>
            </a:r>
            <a:r>
              <a:rPr lang="sv-SE" dirty="0" err="1"/>
              <a:t>completed</a:t>
            </a:r>
            <a:endParaRPr lang="sv-SE" dirty="0"/>
          </a:p>
          <a:p>
            <a:pPr lvl="1"/>
            <a:r>
              <a:rPr lang="sv-SE" dirty="0" err="1"/>
              <a:t>Don’t</a:t>
            </a:r>
            <a:r>
              <a:rPr lang="sv-SE" dirty="0"/>
              <a:t> </a:t>
            </a:r>
            <a:r>
              <a:rPr lang="sv-SE" dirty="0" err="1"/>
              <a:t>destroy</a:t>
            </a:r>
            <a:r>
              <a:rPr lang="sv-SE" dirty="0"/>
              <a:t> </a:t>
            </a:r>
            <a:r>
              <a:rPr lang="sv-SE" dirty="0" err="1"/>
              <a:t>existing</a:t>
            </a:r>
            <a:r>
              <a:rPr lang="sv-SE" dirty="0"/>
              <a:t> data</a:t>
            </a:r>
          </a:p>
        </p:txBody>
      </p:sp>
      <p:sp>
        <p:nvSpPr>
          <p:cNvPr id="3" name="Rubrik 2">
            <a:extLst>
              <a:ext uri="{FF2B5EF4-FFF2-40B4-BE49-F238E27FC236}">
                <a16:creationId xmlns:a16="http://schemas.microsoft.com/office/drawing/2014/main" id="{EFED35F9-35A6-4C8D-9DF3-36F9ADD61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How</a:t>
            </a:r>
            <a:r>
              <a:rPr lang="sv-SE" dirty="0"/>
              <a:t> to do Test Driven </a:t>
            </a:r>
            <a:r>
              <a:rPr lang="sv-SE" dirty="0" err="1"/>
              <a:t>Database</a:t>
            </a:r>
            <a:r>
              <a:rPr lang="sv-SE" dirty="0"/>
              <a:t> </a:t>
            </a:r>
            <a:r>
              <a:rPr lang="sv-SE" dirty="0" err="1"/>
              <a:t>Development</a:t>
            </a:r>
            <a:r>
              <a:rPr lang="sv-S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55703322"/>
      </p:ext>
    </p:extLst>
  </p:cSld>
  <p:clrMapOvr>
    <a:masterClrMapping/>
  </p:clrMapOvr>
</p:sld>
</file>

<file path=ppt/theme/theme1.xml><?xml version="1.0" encoding="utf-8"?>
<a:theme xmlns:a="http://schemas.openxmlformats.org/drawingml/2006/main" name="PassSummit2021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assSummit2021" id="{8E83CC0D-458E-4D0D-BBF7-B926C957CE2E}" vid="{B923579B-CDC6-4BDA-A082-4218BE7E8827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PassSummit2021</Template>
  <TotalTime>231</TotalTime>
  <Words>324</Words>
  <Application>Microsoft Office PowerPoint</Application>
  <PresentationFormat>Bredbild</PresentationFormat>
  <Paragraphs>62</Paragraphs>
  <Slides>12</Slides>
  <Notes>1</Notes>
  <HiddenSlides>0</HiddenSlides>
  <MMClips>0</MMClips>
  <ScaleCrop>false</ScaleCrop>
  <HeadingPairs>
    <vt:vector size="6" baseType="variant">
      <vt:variant>
        <vt:lpstr>Använt teckensnitt</vt:lpstr>
      </vt:variant>
      <vt:variant>
        <vt:i4>8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12</vt:i4>
      </vt:variant>
    </vt:vector>
  </HeadingPairs>
  <TitlesOfParts>
    <vt:vector size="21" baseType="lpstr">
      <vt:lpstr>Roboto Regular</vt:lpstr>
      <vt:lpstr>Roboto</vt:lpstr>
      <vt:lpstr>Calibri</vt:lpstr>
      <vt:lpstr>IBM Plex Sans</vt:lpstr>
      <vt:lpstr>IBM Plex Sans Medium</vt:lpstr>
      <vt:lpstr>Arial</vt:lpstr>
      <vt:lpstr>IBM Plex Sans SemiBold</vt:lpstr>
      <vt:lpstr>Calibri Light</vt:lpstr>
      <vt:lpstr>PassSummit2021</vt:lpstr>
      <vt:lpstr>Test Driven Database Development</vt:lpstr>
      <vt:lpstr>Magnus</vt:lpstr>
      <vt:lpstr>Presentation contents</vt:lpstr>
      <vt:lpstr>What is Test Driven Development (TDD)</vt:lpstr>
      <vt:lpstr>What to test with TDD</vt:lpstr>
      <vt:lpstr>Demo  Our first unit test and our first change iteration   - Simple software ”project”  - First functional requirement: IsValidDate</vt:lpstr>
      <vt:lpstr>Test Driven Database Development</vt:lpstr>
      <vt:lpstr>Why unit test database code?</vt:lpstr>
      <vt:lpstr>How to do Test Driven Database Development?</vt:lpstr>
      <vt:lpstr>Frameworks for Database Unit Tests</vt:lpstr>
      <vt:lpstr>PowerPoint-presentation</vt:lpstr>
      <vt:lpstr>Let’s connect, Twitter is my main social platform.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Driven Database Development</dc:title>
  <dc:creator>Magnus Ahlkvist</dc:creator>
  <cp:lastModifiedBy>Magnus Ahlkvist</cp:lastModifiedBy>
  <cp:revision>3</cp:revision>
  <dcterms:created xsi:type="dcterms:W3CDTF">2021-10-29T09:50:48Z</dcterms:created>
  <dcterms:modified xsi:type="dcterms:W3CDTF">2021-10-29T13:42:14Z</dcterms:modified>
</cp:coreProperties>
</file>

<file path=docProps/thumbnail.jpeg>
</file>